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095" r:id="rId3"/>
    <p:sldId id="1091" r:id="rId4"/>
    <p:sldId id="1096" r:id="rId5"/>
    <p:sldId id="1118" r:id="rId6"/>
    <p:sldId id="1119" r:id="rId7"/>
    <p:sldId id="1120" r:id="rId8"/>
    <p:sldId id="1124" r:id="rId9"/>
    <p:sldId id="1121" r:id="rId10"/>
    <p:sldId id="1122" r:id="rId11"/>
    <p:sldId id="1098" r:id="rId12"/>
    <p:sldId id="1125" r:id="rId13"/>
    <p:sldId id="1117" r:id="rId14"/>
    <p:sldId id="1111" r:id="rId15"/>
    <p:sldId id="1126" r:id="rId16"/>
    <p:sldId id="1127" r:id="rId17"/>
    <p:sldId id="1112" r:id="rId18"/>
    <p:sldId id="1113" r:id="rId19"/>
    <p:sldId id="1128" r:id="rId20"/>
    <p:sldId id="1129" r:id="rId21"/>
    <p:sldId id="1137" r:id="rId22"/>
    <p:sldId id="1139" r:id="rId23"/>
    <p:sldId id="1138" r:id="rId24"/>
    <p:sldId id="1130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氮与社会可持续发展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氮的固定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7416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有关化学方程式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4HNO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74166"/>
              </a:xfrm>
              <a:blipFill>
                <a:blip r:embed="rId2"/>
                <a:stretch>
                  <a:fillRect l="-796" b="-1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2947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不同组分的氮氧化物与水反应及剩余气体的体积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0951360"/>
                  </p:ext>
                </p:extLst>
              </p:nvPr>
            </p:nvGraphicFramePr>
            <p:xfrm>
              <a:off x="411038" y="1458940"/>
              <a:ext cx="11350976" cy="470204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14388">
                      <a:extLst>
                        <a:ext uri="{9D8B030D-6E8A-4147-A177-3AD203B41FA5}">
                          <a16:colId xmlns:a16="http://schemas.microsoft.com/office/drawing/2014/main" val="1871723394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2829293024"/>
                        </a:ext>
                      </a:extLst>
                    </a:gridCol>
                    <a:gridCol w="3240360">
                      <a:extLst>
                        <a:ext uri="{9D8B030D-6E8A-4147-A177-3AD203B41FA5}">
                          <a16:colId xmlns:a16="http://schemas.microsoft.com/office/drawing/2014/main" val="1042858792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117489844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3314338149"/>
                        </a:ext>
                      </a:extLst>
                    </a:gridCol>
                    <a:gridCol w="3739844">
                      <a:extLst>
                        <a:ext uri="{9D8B030D-6E8A-4147-A177-3AD203B41FA5}">
                          <a16:colId xmlns:a16="http://schemas.microsoft.com/office/drawing/2014/main" val="538667483"/>
                        </a:ext>
                      </a:extLst>
                    </a:gridCol>
                  </a:tblGrid>
                  <a:tr h="40049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序号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9672291"/>
                      </a:ext>
                    </a:extLst>
                  </a:tr>
                  <a:tr h="57849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23720904"/>
                      </a:ext>
                    </a:extLst>
                  </a:tr>
                  <a:tr h="57849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99237001"/>
                      </a:ext>
                    </a:extLst>
                  </a:tr>
                  <a:tr h="800988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35249493"/>
                      </a:ext>
                    </a:extLst>
                  </a:tr>
                  <a:tr h="80098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73738438"/>
                      </a:ext>
                    </a:extLst>
                  </a:tr>
                  <a:tr h="80098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681878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0951360"/>
                  </p:ext>
                </p:extLst>
              </p:nvPr>
            </p:nvGraphicFramePr>
            <p:xfrm>
              <a:off x="411038" y="1458940"/>
              <a:ext cx="11350976" cy="441833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14388">
                      <a:extLst>
                        <a:ext uri="{9D8B030D-6E8A-4147-A177-3AD203B41FA5}">
                          <a16:colId xmlns:a16="http://schemas.microsoft.com/office/drawing/2014/main" val="1871723394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2829293024"/>
                        </a:ext>
                      </a:extLst>
                    </a:gridCol>
                    <a:gridCol w="3240360">
                      <a:extLst>
                        <a:ext uri="{9D8B030D-6E8A-4147-A177-3AD203B41FA5}">
                          <a16:colId xmlns:a16="http://schemas.microsoft.com/office/drawing/2014/main" val="1042858792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117489844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3314338149"/>
                        </a:ext>
                      </a:extLst>
                    </a:gridCol>
                    <a:gridCol w="3739844">
                      <a:extLst>
                        <a:ext uri="{9D8B030D-6E8A-4147-A177-3AD203B41FA5}">
                          <a16:colId xmlns:a16="http://schemas.microsoft.com/office/drawing/2014/main" val="538667483"/>
                        </a:ext>
                      </a:extLst>
                    </a:gridCol>
                  </a:tblGrid>
                  <a:tr h="42437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序号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9672291"/>
                      </a:ext>
                    </a:extLst>
                  </a:tr>
                  <a:tr h="64719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3583" t="-73585" r="-326" b="-5481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3720904"/>
                      </a:ext>
                    </a:extLst>
                  </a:tr>
                  <a:tr h="64719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3583" t="-173585" r="-326" b="-4481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9237001"/>
                      </a:ext>
                    </a:extLst>
                  </a:tr>
                  <a:tr h="899859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35249493"/>
                      </a:ext>
                    </a:extLst>
                  </a:tr>
                  <a:tr h="899859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3583" t="-295946" r="-326" b="-1209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3738438"/>
                      </a:ext>
                    </a:extLst>
                  </a:tr>
                  <a:tr h="899859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3583" t="-395946" r="-326" b="-209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818788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12875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258364"/>
                  </p:ext>
                </p:extLst>
              </p:nvPr>
            </p:nvGraphicFramePr>
            <p:xfrm>
              <a:off x="478582" y="836712"/>
              <a:ext cx="11233249" cy="38404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49289">
                      <a:extLst>
                        <a:ext uri="{9D8B030D-6E8A-4147-A177-3AD203B41FA5}">
                          <a16:colId xmlns:a16="http://schemas.microsoft.com/office/drawing/2014/main" val="2235343112"/>
                        </a:ext>
                      </a:extLst>
                    </a:gridCol>
                    <a:gridCol w="1265718">
                      <a:extLst>
                        <a:ext uri="{9D8B030D-6E8A-4147-A177-3AD203B41FA5}">
                          <a16:colId xmlns:a16="http://schemas.microsoft.com/office/drawing/2014/main" val="3547846833"/>
                        </a:ext>
                      </a:extLst>
                    </a:gridCol>
                    <a:gridCol w="3257601">
                      <a:extLst>
                        <a:ext uri="{9D8B030D-6E8A-4147-A177-3AD203B41FA5}">
                          <a16:colId xmlns:a16="http://schemas.microsoft.com/office/drawing/2014/main" val="2926749510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3395868903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1667074990"/>
                        </a:ext>
                      </a:extLst>
                    </a:gridCol>
                    <a:gridCol w="3312369">
                      <a:extLst>
                        <a:ext uri="{9D8B030D-6E8A-4147-A177-3AD203B41FA5}">
                          <a16:colId xmlns:a16="http://schemas.microsoft.com/office/drawing/2014/main" val="728445564"/>
                        </a:ext>
                      </a:extLst>
                    </a:gridCol>
                  </a:tblGrid>
                  <a:tr h="29556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序号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1900522"/>
                      </a:ext>
                    </a:extLst>
                  </a:tr>
                  <a:tr h="591138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9082265"/>
                      </a:ext>
                    </a:extLst>
                  </a:tr>
                  <a:tr h="888863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06083945"/>
                      </a:ext>
                    </a:extLst>
                  </a:tr>
                  <a:tr h="888727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146573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258364"/>
                  </p:ext>
                </p:extLst>
              </p:nvPr>
            </p:nvGraphicFramePr>
            <p:xfrm>
              <a:off x="478582" y="836712"/>
              <a:ext cx="11233249" cy="363226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49289">
                      <a:extLst>
                        <a:ext uri="{9D8B030D-6E8A-4147-A177-3AD203B41FA5}">
                          <a16:colId xmlns:a16="http://schemas.microsoft.com/office/drawing/2014/main" val="2235343112"/>
                        </a:ext>
                      </a:extLst>
                    </a:gridCol>
                    <a:gridCol w="1265718">
                      <a:extLst>
                        <a:ext uri="{9D8B030D-6E8A-4147-A177-3AD203B41FA5}">
                          <a16:colId xmlns:a16="http://schemas.microsoft.com/office/drawing/2014/main" val="3547846833"/>
                        </a:ext>
                      </a:extLst>
                    </a:gridCol>
                    <a:gridCol w="3257601">
                      <a:extLst>
                        <a:ext uri="{9D8B030D-6E8A-4147-A177-3AD203B41FA5}">
                          <a16:colId xmlns:a16="http://schemas.microsoft.com/office/drawing/2014/main" val="2926749510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3395868903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1667074990"/>
                        </a:ext>
                      </a:extLst>
                    </a:gridCol>
                    <a:gridCol w="3312369">
                      <a:extLst>
                        <a:ext uri="{9D8B030D-6E8A-4147-A177-3AD203B41FA5}">
                          <a16:colId xmlns:a16="http://schemas.microsoft.com/office/drawing/2014/main" val="72844556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序号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剩余气体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剩余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1900522"/>
                      </a:ext>
                    </a:extLst>
                  </a:tr>
                  <a:tr h="1027875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99082265"/>
                      </a:ext>
                    </a:extLst>
                  </a:tr>
                  <a:tr h="1027875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9154" t="-153846" r="-368" b="-1183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6083945"/>
                      </a:ext>
                    </a:extLst>
                  </a:tr>
                  <a:tr h="1027875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9154" t="-253846" r="-368" b="-183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1465732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07976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692696"/>
            <a:ext cx="6850505" cy="637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68760"/>
                <a:ext cx="11485848" cy="47229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氮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的氧化物溶于水的计算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溶于水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反应原理：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反应分析：剩余气体为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的混合气体溶于水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𝟐𝐍𝐎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uFill>
                                            <a:solidFill>
                                              <a:srgbClr val="00B0F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altLang="zh-CN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　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①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𝟑𝐍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f>
                                <m:f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uFill>
                                            <a:solidFill>
                                              <a:srgbClr val="00B0F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altLang="zh-CN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𝟐𝐇𝐍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𝐍𝐎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　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②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68760"/>
                <a:ext cx="11485848" cy="4722960"/>
              </a:xfrm>
              <a:blipFill>
                <a:blip r:embed="rId3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要点1.eps" descr="id:21474889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412776"/>
            <a:ext cx="1104900" cy="38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92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6874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042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反应循环，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②×2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042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4HNO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042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当体积比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en-US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＝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∶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，恰好完全反应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en-US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＜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∶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，剩余气体为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en-US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＞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∶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，剩余气体为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𝐍𝐎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68743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4122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6632"/>
                <a:ext cx="11485848" cy="54198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的混合气体溶于水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𝟑𝐍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f>
                                <m:f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uFill>
                                            <a:solidFill>
                                              <a:srgbClr val="00B0F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altLang="zh-CN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𝟐𝐇𝐍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𝐍𝐎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　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𝟐𝐍𝐎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uFill>
                                            <a:solidFill>
                                              <a:srgbClr val="00B0F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b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altLang="zh-CN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　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②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      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反应循环，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当体积比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en-US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＝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∶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，恰好完全反应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en-US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＜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∶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，剩余气体为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en-US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＞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∶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，剩余气体为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𝐍𝐎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6632"/>
                <a:ext cx="11485848" cy="5419882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5777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0113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的混合气体通入水中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计算出生成的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的体积，再加上原来混合气体中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的体积，再按（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）计算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01134"/>
              </a:xfrm>
              <a:blipFill>
                <a:blip r:embed="rId2"/>
                <a:stretch>
                  <a:fillRect l="-796" r="-849" b="-70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848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883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7048" y="908720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8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288" y="3789040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吉林长春东北师大附中高二开学考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）将盛有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混合气体的量筒倒立于水槽中，充分反应后，还剩余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无色气体。原混合气体中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的体积是（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1.2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5028" y="3713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930" y="98206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31259"/>
                <a:ext cx="11485848" cy="586609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该无色气体可能为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的混合气体与水反应的化学方程式为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4NO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u="wavy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4HNO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情况一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若剩余气体为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设原混合气体中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的混合气体与水反应的化学方程式可得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情况二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若剩余气体为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是由反应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需要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反应时两者的总体积为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。设原混合气体中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的体积为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的混合气体与水反应的化学方程式可得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所以原混合气体中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mL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1.2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31259"/>
                <a:ext cx="11485848" cy="5866093"/>
              </a:xfrm>
              <a:blipFill>
                <a:blip r:embed="rId3"/>
                <a:stretch>
                  <a:fillRect l="-796" r="-849" b="-4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790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氧化物溶于水计算的注意事项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注意混合气体的种类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看清到底是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的混合气体还是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的混合气体与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注意剩余气体的种类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最后剩余气体的颜色一定是无色的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即一定没有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只能是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中的一种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因为即使剩余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也会与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注意混合气体中各成分的量的关系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解答氮氧化物与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混合溶于水的计算题时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注意氮氧化物与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的量的关系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89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6086" y="908720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3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8621" y="620688"/>
            <a:ext cx="4924817" cy="6115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838" y="1224826"/>
            <a:ext cx="6255274" cy="54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73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6445"/>
                <a:ext cx="11485848" cy="358040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氮</a:t>
                </a:r>
                <a:r>
                  <a:rPr lang="zh-CN" altLang="zh-CN" b="1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的氧化物与碱的反应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反应原理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完全吸收条件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）时，氮氧化物可被完全吸收。若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过量，可通入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6445"/>
                <a:ext cx="11485848" cy="3580404"/>
              </a:xfrm>
              <a:blipFill>
                <a:blip r:embed="rId2"/>
                <a:stretch>
                  <a:fillRect l="-796" b="-32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要点2.eps" descr="id:21474889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08720"/>
            <a:ext cx="1053832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27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江苏宿迁沭阳高一期中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常作水泥的添加剂，利用废气中的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的流程如图所示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5gh2s349.jpg" descr="id:21474889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90750" y="2132856"/>
            <a:ext cx="789368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57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答案.eps" descr="id:21474883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3852422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6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29794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说法不正确的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吸收时主要反应的化学方程式为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在实验室进行操作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需要用到的玻璃仪器有漏斗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的目的是作保护气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防止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与空气中的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若尾气中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则不会降低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粗产品的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纯度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2979405"/>
              </a:xfrm>
              <a:blipFill>
                <a:blip r:embed="rId3"/>
                <a:stretch>
                  <a:fillRect l="-796" b="-1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1452190" y="3670490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3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8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54289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石灰乳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在吸收塔中反应生成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滤渣中主要含石灰乳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可重复利用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滤液中的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在氮气氛围下经过蒸发浓缩、降温结晶、过滤、洗涤、干燥等一系列操作得到无水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据此分析。由分析可知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石灰乳与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在吸收塔中反应生成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𝐂𝐚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操作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为过滤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需要用到的玻璃仪器有漏斗、烧杯和玻璃棒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具有还原性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可以被空气中的氧气氧化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则通入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的目的是作保护气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防止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与空气中的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由化学方程式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不能单独被石灰乳吸收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5428987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901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1684244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混合气体以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的比例被石灰乳完全吸收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可单独被石灰乳完全吸收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但是会有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若尾气中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产物中会混入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从而降低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粗产品的纯度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545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92696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556792"/>
            <a:ext cx="1409700" cy="3892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8944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氮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的固定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氮气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）物理性质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一种无色、无味的气体，密度比空气的小，难溶于水。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一般认为，氮气分子是由两个氮原子通过共用三对电子结合而成的，氮气分子中存在氮氮三键。氮气分子的电子式为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，结构式为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174" y="4823030"/>
            <a:ext cx="1490397" cy="43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4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坏氮气分子中氮原子之间的共价键需要很大的能量，所以氮气分子很稳定。在通常情况下，氮气与大多数物质很难发生化学反应。但在高温或放电等特殊条件下，氮气分子获得了足够多的能量，也能与一些金属或非金属单质发生反应，生成含氮化合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97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自然固氮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将空气中游离态的氮转化成含氮化合物叫作氮的固定。氮的固定主要有自然固氮和人工固氮两种方式。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生物固氮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：自然界中的一些微生物种群（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如豆科植物的根瘤菌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）将空气中的氮气通过生物化学过程转化为含氮化合物，约占自然固氮的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pc="-1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高能固氮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：通过闪电、火山爆发等途径产生含氮化合物，约占自然固氮的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豆科植物的根部常附有小根瘤，其中含有固氮菌，能把空气中的游离氮转化为化合物形态的氨（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或铵态氮肥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）作为自身的养分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91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放电条件下，空气中的氮气与氧气发生反应，生成一氧化氮。一氧化氮在空气中很不稳定，易被空气中的氧气进一步氧化生成二氧化氮，二氧化氮与水反应生成硝酸。雨水中的硝酸渗入土壤后与矿物质作用生成硝酸盐，其中的硝酸根离子被植物的根系吸收，转化为植物生长所需的养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11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人工固氮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合成氨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成氨的原料是氮气和氢气，在较高温度下将混合气体加压后送到合成塔中进行反应。该反应放出大量的热，工业上往往用来预热原料气，以达到反应所需的温度，节约能源。合成氨达到平衡时，混合气体中氨的含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％左右，从中分离出氨后，将未反应的氮气、氢气送回合成塔循环使用。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2NH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92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.4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kJ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719" y="3442146"/>
            <a:ext cx="1487129" cy="74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552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34670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NO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1EB26A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的比较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都不是酸性氧化物。与碱反应只生成对应价态的盐和水的氧化物称为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酸性氧化物，且酸性氧化物与碱的反应属于复分解反应，不属于氧化还原反应。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不反应，属于不成盐氧化物；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反应生成两种盐，且属于氧化还原反应：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2NO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pc="-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NaNO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NaNO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都不属于酸性氧化物。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 xmlns="">
          <p:sp>
            <p:nvSpPr>
              <p:cNvPr id="9" name="内容占位符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3467039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5gh2s348.jpg" descr="id:21474888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27054" y="3789040"/>
            <a:ext cx="2611755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3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6859624"/>
                  </p:ext>
                </p:extLst>
              </p:nvPr>
            </p:nvGraphicFramePr>
            <p:xfrm>
              <a:off x="533338" y="863128"/>
              <a:ext cx="11161240" cy="590677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31580">
                      <a:extLst>
                        <a:ext uri="{9D8B030D-6E8A-4147-A177-3AD203B41FA5}">
                          <a16:colId xmlns:a16="http://schemas.microsoft.com/office/drawing/2014/main" val="2131439130"/>
                        </a:ext>
                      </a:extLst>
                    </a:gridCol>
                    <a:gridCol w="1904724">
                      <a:extLst>
                        <a:ext uri="{9D8B030D-6E8A-4147-A177-3AD203B41FA5}">
                          <a16:colId xmlns:a16="http://schemas.microsoft.com/office/drawing/2014/main" val="1840102734"/>
                        </a:ext>
                      </a:extLst>
                    </a:gridCol>
                    <a:gridCol w="4680520">
                      <a:extLst>
                        <a:ext uri="{9D8B030D-6E8A-4147-A177-3AD203B41FA5}">
                          <a16:colId xmlns:a16="http://schemas.microsoft.com/office/drawing/2014/main" val="1222090218"/>
                        </a:ext>
                      </a:extLst>
                    </a:gridCol>
                    <a:gridCol w="3744416">
                      <a:extLst>
                        <a:ext uri="{9D8B030D-6E8A-4147-A177-3AD203B41FA5}">
                          <a16:colId xmlns:a16="http://schemas.microsoft.com/office/drawing/2014/main" val="3142023747"/>
                        </a:ext>
                      </a:extLst>
                    </a:gridCol>
                  </a:tblGrid>
                  <a:tr h="381594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968416"/>
                      </a:ext>
                    </a:extLst>
                  </a:tr>
                  <a:tr h="1144781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物理性质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无色、无味的气体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密度比空气略大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微溶于水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红棕色有刺激性气味的气体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密度比空气大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易液化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易溶于水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14883020"/>
                      </a:ext>
                    </a:extLst>
                  </a:tr>
                  <a:tr h="1144781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毒性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大气污染物之一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使人中毒的原理与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都是与血红蛋白结合而使其失去输送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的功能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大气污染物之一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849839"/>
                      </a:ext>
                    </a:extLst>
                  </a:tr>
                  <a:tr h="843807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水反应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B0F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工业生产硝酸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5117833"/>
                      </a:ext>
                    </a:extLst>
                  </a:tr>
                  <a:tr h="843807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氧气反应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B0F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B0F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常温下很容易与氧气化合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常用于检验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一般情况下不反应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25661707"/>
                      </a:ext>
                    </a:extLst>
                  </a:tr>
                  <a:tr h="381594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对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环境的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影响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导致光化学烟雾和酸雨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破坏臭氧层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31476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6859624"/>
                  </p:ext>
                </p:extLst>
              </p:nvPr>
            </p:nvGraphicFramePr>
            <p:xfrm>
              <a:off x="533338" y="863128"/>
              <a:ext cx="11161240" cy="560375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31580">
                      <a:extLst>
                        <a:ext uri="{9D8B030D-6E8A-4147-A177-3AD203B41FA5}">
                          <a16:colId xmlns:a16="http://schemas.microsoft.com/office/drawing/2014/main" val="2131439130"/>
                        </a:ext>
                      </a:extLst>
                    </a:gridCol>
                    <a:gridCol w="1904724">
                      <a:extLst>
                        <a:ext uri="{9D8B030D-6E8A-4147-A177-3AD203B41FA5}">
                          <a16:colId xmlns:a16="http://schemas.microsoft.com/office/drawing/2014/main" val="1840102734"/>
                        </a:ext>
                      </a:extLst>
                    </a:gridCol>
                    <a:gridCol w="4680520">
                      <a:extLst>
                        <a:ext uri="{9D8B030D-6E8A-4147-A177-3AD203B41FA5}">
                          <a16:colId xmlns:a16="http://schemas.microsoft.com/office/drawing/2014/main" val="1222090218"/>
                        </a:ext>
                      </a:extLst>
                    </a:gridCol>
                    <a:gridCol w="3744416">
                      <a:extLst>
                        <a:ext uri="{9D8B030D-6E8A-4147-A177-3AD203B41FA5}">
                          <a16:colId xmlns:a16="http://schemas.microsoft.com/office/drawing/2014/main" val="3142023747"/>
                        </a:ext>
                      </a:extLst>
                    </a:gridCol>
                  </a:tblGrid>
                  <a:tr h="428054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968416"/>
                      </a:ext>
                    </a:extLst>
                  </a:tr>
                  <a:tr h="1375347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物理性质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无色、无味的气体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密度比空气略大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微溶于水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红棕色有刺激性气味的气体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密度比空气大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易液化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易溶于水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14883020"/>
                      </a:ext>
                    </a:extLst>
                  </a:tr>
                  <a:tr h="1375347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毒性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大气污染物之一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使人中毒的原理与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都是与血红蛋白结合而使其失去输送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的功能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大气污染物之一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849839"/>
                      </a:ext>
                    </a:extLst>
                  </a:tr>
                  <a:tr h="10003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水反应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8049" t="-323171" r="-325" b="-1597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5117833"/>
                      </a:ext>
                    </a:extLst>
                  </a:tr>
                  <a:tr h="100031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氧气反应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8594" t="-423171" r="-80339" b="-597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一般情况下不反应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25661707"/>
                      </a:ext>
                    </a:extLst>
                  </a:tr>
                  <a:tr h="424371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对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环境的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影响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导致光化学烟雾和酸雨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破坏臭氧层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13" marR="731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314765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0831149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1331</Words>
  <Application>Microsoft Office PowerPoint</Application>
  <PresentationFormat>自定义</PresentationFormat>
  <Paragraphs>146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411</cp:revision>
  <dcterms:created xsi:type="dcterms:W3CDTF">2020-11-06T05:24:00Z</dcterms:created>
  <dcterms:modified xsi:type="dcterms:W3CDTF">2025-09-27T12:20:35Z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